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4"/>
  </p:sldMasterIdLst>
  <p:notesMasterIdLst>
    <p:notesMasterId r:id="rId90"/>
  </p:notesMasterIdLst>
  <p:handoutMasterIdLst>
    <p:handoutMasterId r:id="rId91"/>
  </p:handoutMasterIdLst>
  <p:sldIdLst>
    <p:sldId id="256" r:id="rId5"/>
    <p:sldId id="327" r:id="rId6"/>
    <p:sldId id="272" r:id="rId7"/>
    <p:sldId id="317" r:id="rId8"/>
    <p:sldId id="316" r:id="rId9"/>
    <p:sldId id="725" r:id="rId10"/>
    <p:sldId id="789" r:id="rId11"/>
    <p:sldId id="726" r:id="rId12"/>
    <p:sldId id="791" r:id="rId13"/>
    <p:sldId id="344" r:id="rId14"/>
    <p:sldId id="727" r:id="rId15"/>
    <p:sldId id="792" r:id="rId16"/>
    <p:sldId id="800" r:id="rId17"/>
    <p:sldId id="343" r:id="rId18"/>
    <p:sldId id="728" r:id="rId19"/>
    <p:sldId id="793" r:id="rId20"/>
    <p:sldId id="801" r:id="rId21"/>
    <p:sldId id="730" r:id="rId22"/>
    <p:sldId id="731" r:id="rId23"/>
    <p:sldId id="732" r:id="rId24"/>
    <p:sldId id="733" r:id="rId25"/>
    <p:sldId id="734" r:id="rId26"/>
    <p:sldId id="735" r:id="rId27"/>
    <p:sldId id="736" r:id="rId28"/>
    <p:sldId id="737" r:id="rId29"/>
    <p:sldId id="307" r:id="rId30"/>
    <p:sldId id="803" r:id="rId31"/>
    <p:sldId id="324" r:id="rId32"/>
    <p:sldId id="326" r:id="rId33"/>
    <p:sldId id="262" r:id="rId34"/>
    <p:sldId id="739" r:id="rId35"/>
    <p:sldId id="740" r:id="rId36"/>
    <p:sldId id="741" r:id="rId37"/>
    <p:sldId id="742" r:id="rId38"/>
    <p:sldId id="743" r:id="rId39"/>
    <p:sldId id="744" r:id="rId40"/>
    <p:sldId id="745" r:id="rId41"/>
    <p:sldId id="746" r:id="rId42"/>
    <p:sldId id="747" r:id="rId43"/>
    <p:sldId id="748" r:id="rId44"/>
    <p:sldId id="749" r:id="rId45"/>
    <p:sldId id="750" r:id="rId46"/>
    <p:sldId id="751" r:id="rId47"/>
    <p:sldId id="752" r:id="rId48"/>
    <p:sldId id="753" r:id="rId49"/>
    <p:sldId id="754" r:id="rId50"/>
    <p:sldId id="755" r:id="rId51"/>
    <p:sldId id="756" r:id="rId52"/>
    <p:sldId id="757" r:id="rId53"/>
    <p:sldId id="764" r:id="rId54"/>
    <p:sldId id="758" r:id="rId55"/>
    <p:sldId id="759" r:id="rId56"/>
    <p:sldId id="765" r:id="rId57"/>
    <p:sldId id="760" r:id="rId58"/>
    <p:sldId id="761" r:id="rId59"/>
    <p:sldId id="762" r:id="rId60"/>
    <p:sldId id="763" r:id="rId61"/>
    <p:sldId id="766" r:id="rId62"/>
    <p:sldId id="767" r:id="rId63"/>
    <p:sldId id="768" r:id="rId64"/>
    <p:sldId id="769" r:id="rId65"/>
    <p:sldId id="770" r:id="rId66"/>
    <p:sldId id="771" r:id="rId67"/>
    <p:sldId id="772" r:id="rId68"/>
    <p:sldId id="783" r:id="rId69"/>
    <p:sldId id="773" r:id="rId70"/>
    <p:sldId id="774" r:id="rId71"/>
    <p:sldId id="775" r:id="rId72"/>
    <p:sldId id="776" r:id="rId73"/>
    <p:sldId id="784" r:id="rId74"/>
    <p:sldId id="777" r:id="rId75"/>
    <p:sldId id="778" r:id="rId76"/>
    <p:sldId id="779" r:id="rId77"/>
    <p:sldId id="780" r:id="rId78"/>
    <p:sldId id="781" r:id="rId79"/>
    <p:sldId id="782" r:id="rId80"/>
    <p:sldId id="785" r:id="rId81"/>
    <p:sldId id="786" r:id="rId82"/>
    <p:sldId id="787" r:id="rId83"/>
    <p:sldId id="788" r:id="rId84"/>
    <p:sldId id="797" r:id="rId85"/>
    <p:sldId id="794" r:id="rId86"/>
    <p:sldId id="796" r:id="rId87"/>
    <p:sldId id="798" r:id="rId88"/>
    <p:sldId id="799" r:id="rId8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CB449-0827-49AE-9DC4-867BE6FE3508}" v="13" dt="2023-02-07T21:47:24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6323" autoAdjust="0"/>
  </p:normalViewPr>
  <p:slideViewPr>
    <p:cSldViewPr>
      <p:cViewPr varScale="1">
        <p:scale>
          <a:sx n="104" d="100"/>
          <a:sy n="104" d="100"/>
        </p:scale>
        <p:origin x="660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6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handoutMaster" Target="handoutMasters/handoutMaster1.xml"/><Relationship Id="rId9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100"/>
            </a:lvl1pPr>
          </a:lstStyle>
          <a:p>
            <a:fld id="{EFBEF3D5-AE43-4AF9-A24E-F54001A8854C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100"/>
            </a:lvl1pPr>
          </a:lstStyle>
          <a:p>
            <a:fld id="{D215C2E6-84D2-4AEF-9A90-43D70632E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3004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/>
          <a:lstStyle>
            <a:lvl1pPr algn="r">
              <a:defRPr sz="1100"/>
            </a:lvl1pPr>
          </a:lstStyle>
          <a:p>
            <a:fld id="{040C4ACB-2EA5-48F0-BFE8-1F4EEF54BD17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5" rIns="92429" bIns="462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29" tIns="46215" rIns="92429" bIns="462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29" tIns="46215" rIns="92429" bIns="46215" rtlCol="0" anchor="b"/>
          <a:lstStyle>
            <a:lvl1pPr algn="r">
              <a:defRPr sz="1100"/>
            </a:lvl1pPr>
          </a:lstStyle>
          <a:p>
            <a:fld id="{CDAE3DD3-6923-4BC4-B455-8D4BB997E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453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5AD636-9D11-4EB3-9CEF-76FFAB59A685}" type="datetime1">
              <a:rPr lang="en-US" smtClean="0"/>
              <a:t>3/2/2023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35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EC23F1-7E88-40E8-86AA-4CA5E49EB265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13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99CDD9-B7FC-4F33-BA36-EB3AA2236EA5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0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61A97B-AF8B-4331-8EBC-5EC6B5A2213A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0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61A97B-AF8B-4331-8EBC-5EC6B5A2213A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8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7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5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3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23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D21443E-6207-466A-BD9E-2585EC01F1D3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50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0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increase in S&amp;B = $355,103</a:t>
            </a:r>
          </a:p>
          <a:p>
            <a:r>
              <a:rPr lang="en-US" dirty="0"/>
              <a:t>Planning down = (173,446)</a:t>
            </a:r>
          </a:p>
          <a:p>
            <a:r>
              <a:rPr lang="en-US" dirty="0"/>
              <a:t>Environmental = (91,022)</a:t>
            </a:r>
          </a:p>
          <a:p>
            <a:r>
              <a:rPr lang="en-US" dirty="0"/>
              <a:t>Economic Dev = (35,522) – due to taking out portion of Deputy County Admin from department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54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7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EC23F1-7E88-40E8-86AA-4CA5E49EB265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90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46CA55-D090-4E17-A701-9B3CD69D039A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75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46CA55-D090-4E17-A701-9B3CD69D039A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868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69E8BB-58D6-44B0-B709-67302FBF6CD8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70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3AB90B-AECE-4539-BB11-02CE2A07333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76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9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5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569677A-C930-463F-AE63-9F0E17A92D6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56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13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7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96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28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7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29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9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426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28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2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5FEC6B-F55D-4EBA-841E-75205E77B96B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415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23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082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256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906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816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573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263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46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92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16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565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318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445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016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3210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3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681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908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008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048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1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40C4ACB-2EA5-48F0-BFE8-1F4EEF54BD17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5113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663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399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021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1126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670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252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589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2116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07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0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99CDD9-B7FC-4F33-BA36-EB3AA2236EA5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08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93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635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024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806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044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266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028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0936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0528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9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A99CDD9-B7FC-4F33-BA36-EB3AA2236EA5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3248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116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87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764B744-A8B6-4CB8-A6CB-9AA9E7A02B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3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61A97B-AF8B-4331-8EBC-5EC6B5A2213A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E3DD3-6923-4BC4-B455-8D4BB997E9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9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883920" cy="304800"/>
          </a:xfrm>
        </p:spPr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586295"/>
            <a:ext cx="8128000" cy="3657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152400" y="6375852"/>
            <a:ext cx="2844800" cy="304800"/>
          </a:xfrm>
        </p:spPr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52400" y="6397626"/>
            <a:ext cx="10668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8B989F-E26E-4ABF-84E1-A9987C44FE98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microsoft.com/office/2007/relationships/hdphoto" Target="../media/hdphoto4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30.png"/><Relationship Id="rId1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25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Victor Carpenter</a:t>
            </a:r>
          </a:p>
          <a:p>
            <a:r>
              <a:rPr lang="en-US" sz="2000" dirty="0"/>
              <a:t>County Administrator</a:t>
            </a:r>
          </a:p>
          <a:p>
            <a:endParaRPr lang="en-US" sz="2000" dirty="0"/>
          </a:p>
          <a:p>
            <a:r>
              <a:rPr lang="en-US" sz="2000" dirty="0"/>
              <a:t>February 21, 2023</a:t>
            </a:r>
          </a:p>
        </p:txBody>
      </p:sp>
      <p:pic>
        <p:nvPicPr>
          <p:cNvPr id="11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685800"/>
            <a:ext cx="3124200" cy="180908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01240" y="2362200"/>
            <a:ext cx="7543800" cy="2152650"/>
          </a:xfrm>
        </p:spPr>
        <p:txBody>
          <a:bodyPr/>
          <a:lstStyle/>
          <a:p>
            <a:pPr algn="ctr"/>
            <a:r>
              <a:rPr lang="en-US" sz="4400" dirty="0"/>
              <a:t>Goochland County Administrator </a:t>
            </a:r>
            <a:br>
              <a:rPr lang="en-US" sz="4400" dirty="0"/>
            </a:br>
            <a:r>
              <a:rPr lang="en-US" sz="4400" dirty="0"/>
              <a:t>FY2024 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364001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66900" y="76200"/>
            <a:ext cx="8458200" cy="10668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Proposed All Funds Revenue Budget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($138.8 million)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10F7F6CC-3F5C-4D39-AB64-0FCB02CE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77B1F-ED4B-4F27-8FA3-4258A0A0A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36334-4D6F-374D-9736-9ECDEB321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74" y="304800"/>
            <a:ext cx="9437426" cy="6742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5FEBDD-EF52-55A6-937B-3865FF41AEB2}"/>
              </a:ext>
            </a:extLst>
          </p:cNvPr>
          <p:cNvSpPr txBox="1"/>
          <p:nvPr/>
        </p:nvSpPr>
        <p:spPr>
          <a:xfrm>
            <a:off x="3834665" y="6399311"/>
            <a:ext cx="4547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Use of fund balance is primarily proffers and unused CIP funds</a:t>
            </a:r>
          </a:p>
        </p:txBody>
      </p:sp>
    </p:spTree>
    <p:extLst>
      <p:ext uri="{BB962C8B-B14F-4D97-AF65-F5344CB8AC3E}">
        <p14:creationId xmlns:p14="http://schemas.microsoft.com/office/powerpoint/2010/main" val="222329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6B62-24F2-51DB-088C-188F83C0A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9E66E15-ACA9-60FA-445F-6DFCE9A0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04800"/>
            <a:ext cx="75438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Proposed General Fund Revenue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($86.5 million)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D345C-CFE5-20FA-2A0D-560673E930C3}"/>
              </a:ext>
            </a:extLst>
          </p:cNvPr>
          <p:cNvSpPr txBox="1"/>
          <p:nvPr/>
        </p:nvSpPr>
        <p:spPr>
          <a:xfrm>
            <a:off x="1600200" y="6248400"/>
            <a:ext cx="9050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All others includes fines, forfeitures, interest, rent, recovered costs, miscellaneous, and DSS use of prior year fund balance ($500)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AB534-E70F-EEB1-7681-70E876698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99618"/>
            <a:ext cx="8766105" cy="67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8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Proposed Schools Revenue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($40.7 million)</a:t>
            </a:r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0702F50F-B218-4A6F-B3D6-1576B1E8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838-6909-4A6E-84C1-4F9857E86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ABE30-7612-4E89-8885-E7A36FE2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737" y="533400"/>
            <a:ext cx="8801863" cy="6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General Fund Revenues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By Category</a:t>
            </a:r>
          </a:p>
        </p:txBody>
      </p:sp>
      <p:pic>
        <p:nvPicPr>
          <p:cNvPr id="5" name="Picture 11" descr="F:\Goochland logo - Jons Edits\Color\GC_LogoTransBG.png">
            <a:extLst>
              <a:ext uri="{FF2B5EF4-FFF2-40B4-BE49-F238E27FC236}">
                <a16:creationId xmlns:a16="http://schemas.microsoft.com/office/drawing/2014/main" id="{93794650-6282-4E46-BCD7-F28D0E94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82CE9-557E-4F76-8A9D-B1ABD0396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76C08-CC66-4716-5BF9-44D13E2F5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1258598"/>
            <a:ext cx="68199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5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165277"/>
            <a:ext cx="11506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Proposed All Funds Expenditure Budget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($138.7 million)</a:t>
            </a:r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10F7F6CC-3F5C-4D39-AB64-0FCB02CE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77B1F-ED4B-4F27-8FA3-4258A0A0A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5A076-EDA0-86AF-F83E-6B56E5E92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009" y="1069137"/>
            <a:ext cx="8670391" cy="583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8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Proposed General Fund Operating Expenditures 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($51.4 million)</a:t>
            </a:r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0702F50F-B218-4A6F-B3D6-1576B1E8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838-6909-4A6E-84C1-4F9857E86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C4EC8-7A5C-8934-42D9-66DD58855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66801"/>
            <a:ext cx="10325788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9227D-A0F2-D7A4-91FF-75CA0C6118E8}"/>
              </a:ext>
            </a:extLst>
          </p:cNvPr>
          <p:cNvSpPr txBox="1"/>
          <p:nvPr/>
        </p:nvSpPr>
        <p:spPr>
          <a:xfrm>
            <a:off x="4405505" y="6248058"/>
            <a:ext cx="338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 Does not include OCS, CIP &amp; Schools</a:t>
            </a:r>
          </a:p>
        </p:txBody>
      </p:sp>
    </p:spTree>
    <p:extLst>
      <p:ext uri="{BB962C8B-B14F-4D97-AF65-F5344CB8AC3E}">
        <p14:creationId xmlns:p14="http://schemas.microsoft.com/office/powerpoint/2010/main" val="200551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066800" y="220582"/>
            <a:ext cx="100584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Proposed Schools Expense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($40.7 million)</a:t>
            </a:r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0702F50F-B218-4A6F-B3D6-1576B1E8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18838-6909-4A6E-84C1-4F9857E86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45656-7324-22B0-A5CB-EFB3A551D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357" y="7020"/>
            <a:ext cx="8794243" cy="692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F5CCE-116E-888A-CEEF-15CE09887A30}"/>
              </a:ext>
            </a:extLst>
          </p:cNvPr>
          <p:cNvSpPr txBox="1"/>
          <p:nvPr/>
        </p:nvSpPr>
        <p:spPr>
          <a:xfrm>
            <a:off x="5206173" y="6237352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Facilities total is $5,000</a:t>
            </a:r>
          </a:p>
        </p:txBody>
      </p:sp>
    </p:spTree>
    <p:extLst>
      <p:ext uri="{BB962C8B-B14F-4D97-AF65-F5344CB8AC3E}">
        <p14:creationId xmlns:p14="http://schemas.microsoft.com/office/powerpoint/2010/main" val="156974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8D31F85-122E-E838-AEDA-88A1265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BENCHMARK BREAKDOWN BY DEPARTMENT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92571-0A1E-667C-A786-3B56571C4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25" y="1073010"/>
            <a:ext cx="6276975" cy="51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6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8D31F85-122E-E838-AEDA-88A12652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GENERAL GOVERNMENT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AF355-72DD-064A-DE0B-C4B4A1C6F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644" y="1344549"/>
            <a:ext cx="7966710" cy="3608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404675-ED4E-A213-AEA8-EB0A64C62ACE}"/>
              </a:ext>
            </a:extLst>
          </p:cNvPr>
          <p:cNvSpPr txBox="1"/>
          <p:nvPr/>
        </p:nvSpPr>
        <p:spPr>
          <a:xfrm>
            <a:off x="1447800" y="519352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An 11% increase in health insurance rates</a:t>
            </a:r>
          </a:p>
        </p:txBody>
      </p:sp>
    </p:spTree>
    <p:extLst>
      <p:ext uri="{BB962C8B-B14F-4D97-AF65-F5344CB8AC3E}">
        <p14:creationId xmlns:p14="http://schemas.microsoft.com/office/powerpoint/2010/main" val="13275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37DDF60-1599-48C9-08C3-072C22D1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JUDICIAL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C4382-89AC-5209-9EE1-33012BC20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645" y="1321762"/>
            <a:ext cx="7966710" cy="2214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6B40F-F829-8950-1590-EA7C517830DD}"/>
              </a:ext>
            </a:extLst>
          </p:cNvPr>
          <p:cNvSpPr txBox="1"/>
          <p:nvPr/>
        </p:nvSpPr>
        <p:spPr>
          <a:xfrm>
            <a:off x="1447800" y="43434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General district court does not have employees.  The increase is primarily due to increased contracted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Sheriff court employees received an additional 2% raise in addition to the 5% increase and benchmarking</a:t>
            </a:r>
          </a:p>
        </p:txBody>
      </p:sp>
    </p:spTree>
    <p:extLst>
      <p:ext uri="{BB962C8B-B14F-4D97-AF65-F5344CB8AC3E}">
        <p14:creationId xmlns:p14="http://schemas.microsoft.com/office/powerpoint/2010/main" val="415093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7787640" cy="4038600"/>
          </a:xfrm>
        </p:spPr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Presentation and Full County Administrator Recommended Budget is available at:</a:t>
            </a:r>
            <a:br>
              <a:rPr lang="en-US" sz="4800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http://www.goochlandva.us/</a:t>
            </a:r>
          </a:p>
        </p:txBody>
      </p:sp>
      <p:pic>
        <p:nvPicPr>
          <p:cNvPr id="5" name="Picture 11" descr="F:\Goochland logo - Jons Edits\Color\GC_LogoTransBG.png">
            <a:extLst>
              <a:ext uri="{FF2B5EF4-FFF2-40B4-BE49-F238E27FC236}">
                <a16:creationId xmlns:a16="http://schemas.microsoft.com/office/drawing/2014/main" id="{805EB94A-03B2-45FA-9F2A-C282694BD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C5EB379-EA8C-4A82-BFB5-237DD0764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2400" y="6375852"/>
            <a:ext cx="2844800" cy="304800"/>
          </a:xfrm>
        </p:spPr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2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715F592-97BC-8AD2-86C4-E4100451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PUBLIC SAFETY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F5ED2-45FC-4718-B524-94A0099D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09" y="990600"/>
            <a:ext cx="8540782" cy="3409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1F3FD-0263-650E-6284-4764C999A65A}"/>
              </a:ext>
            </a:extLst>
          </p:cNvPr>
          <p:cNvSpPr txBox="1">
            <a:spLocks/>
          </p:cNvSpPr>
          <p:nvPr/>
        </p:nvSpPr>
        <p:spPr>
          <a:xfrm>
            <a:off x="1524000" y="4621526"/>
            <a:ext cx="9144000" cy="2059126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Due to an exceptionally competitive market, Public Safety employees have raises as follows: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Sheriff employees received an additional 2% raise in addition to the 5% increase and benchmarking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Fire Rescue employees received an additional 2% raise in addition to the 5% increase and benchmarking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Emergency Communications employees received an additional 8% raise in addition to the 5% increase and benchmarking</a:t>
            </a:r>
          </a:p>
        </p:txBody>
      </p:sp>
    </p:spTree>
    <p:extLst>
      <p:ext uri="{BB962C8B-B14F-4D97-AF65-F5344CB8AC3E}">
        <p14:creationId xmlns:p14="http://schemas.microsoft.com/office/powerpoint/2010/main" val="17974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8238047-1F92-5288-F7D2-82873513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GENERAL SERVICES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D16FD-2BF2-0661-6D20-3F4C3A714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09" y="1295400"/>
            <a:ext cx="8540782" cy="1815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50893-8DD8-4FFA-798D-8825B4DF91D6}"/>
              </a:ext>
            </a:extLst>
          </p:cNvPr>
          <p:cNvSpPr txBox="1"/>
          <p:nvPr/>
        </p:nvSpPr>
        <p:spPr>
          <a:xfrm>
            <a:off x="1574800" y="33813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Grounds has a 35% increase in contracted services: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Drop off recycling, used oil filters, used antifreeze, used oil, and category 1 material. Freon removal from refrigerators &amp; freezers. Increase in cost of recycling and increase in volume in all services.  Seal driveway at the Western Convenience Center. Overall increase in volume for antifreeze, paint and used oil.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Additional $37,500 for brush mulching.</a:t>
            </a:r>
          </a:p>
        </p:txBody>
      </p:sp>
    </p:spTree>
    <p:extLst>
      <p:ext uri="{BB962C8B-B14F-4D97-AF65-F5344CB8AC3E}">
        <p14:creationId xmlns:p14="http://schemas.microsoft.com/office/powerpoint/2010/main" val="1960184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B47BC76-18CD-58C9-AAC5-06ACCF74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HEALTH &amp; WELFARE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64C3D-BE23-5443-EC2F-E804DB7BE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09" y="1320355"/>
            <a:ext cx="8540782" cy="2413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150D5-8D94-BF68-E42F-F83EAC2789D5}"/>
              </a:ext>
            </a:extLst>
          </p:cNvPr>
          <p:cNvSpPr txBox="1"/>
          <p:nvPr/>
        </p:nvSpPr>
        <p:spPr>
          <a:xfrm>
            <a:off x="1371600" y="3810000"/>
            <a:ext cx="9477103" cy="2565852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Contributions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FeedMore   $6,000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Goochland CASA   $8,000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J. Sergeant Reynolds College   $38,896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Senior Connections   $10,000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Senior Navigator   $2,250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DSS 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DSS 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DSS  includes 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Tax relief for the elderly &amp; veterans is receiving an additional $100,000 due to trend of actual relief in prior years.  No other changes made to the program.</a:t>
            </a:r>
          </a:p>
        </p:txBody>
      </p:sp>
    </p:spTree>
    <p:extLst>
      <p:ext uri="{BB962C8B-B14F-4D97-AF65-F5344CB8AC3E}">
        <p14:creationId xmlns:p14="http://schemas.microsoft.com/office/powerpoint/2010/main" val="146633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AE3E0FB-4191-1D7E-9A62-04CE44CE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PARKS, REC &amp; CULTURAL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94D18-55B2-A0C1-0BDF-6FCBDB9B6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09" y="1295400"/>
            <a:ext cx="8540782" cy="1616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8F72D-F147-12EE-8754-897BC113B37D}"/>
              </a:ext>
            </a:extLst>
          </p:cNvPr>
          <p:cNvSpPr txBox="1"/>
          <p:nvPr/>
        </p:nvSpPr>
        <p:spPr>
          <a:xfrm>
            <a:off x="1524000" y="430592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The Parks &amp; Rec increase in salary &amp; benefits were partially offset by shifting costs to other departments</a:t>
            </a:r>
          </a:p>
        </p:txBody>
      </p:sp>
    </p:spTree>
    <p:extLst>
      <p:ext uri="{BB962C8B-B14F-4D97-AF65-F5344CB8AC3E}">
        <p14:creationId xmlns:p14="http://schemas.microsoft.com/office/powerpoint/2010/main" val="35852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E036576-BDC5-BE37-6AF1-1069D9B4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COMMUNITY DEVELOPMENT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20325-5C77-3A4E-6198-5882B585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609" y="1320355"/>
            <a:ext cx="8540782" cy="2413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BFC15-79BC-90A4-B7DD-8348B7E6F253}"/>
              </a:ext>
            </a:extLst>
          </p:cNvPr>
          <p:cNvSpPr txBox="1"/>
          <p:nvPr/>
        </p:nvSpPr>
        <p:spPr>
          <a:xfrm>
            <a:off x="1524000" y="39410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Increases primarily due to the 5% increase in salary and normal benefits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Benchmark raises not included in the FY2023 adopted budget at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 addition to the above, Community Development has a substantial increase in salaries &amp; benefits due to reorganizing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Planning shows a slight increase; they have a $150,000 increase in professional services offset by a decrease in salaries &amp; benefits due to reorganizing employees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Environmental &amp; EDA decrease is due to reorganizing employees</a:t>
            </a:r>
          </a:p>
        </p:txBody>
      </p:sp>
    </p:spTree>
    <p:extLst>
      <p:ext uri="{BB962C8B-B14F-4D97-AF65-F5344CB8AC3E}">
        <p14:creationId xmlns:p14="http://schemas.microsoft.com/office/powerpoint/2010/main" val="127187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4156-91C4-56F8-330B-D3A0363FF827}"/>
              </a:ext>
            </a:extLst>
          </p:cNvPr>
          <p:cNvSpPr txBox="1"/>
          <p:nvPr/>
        </p:nvSpPr>
        <p:spPr>
          <a:xfrm>
            <a:off x="1708727" y="4953000"/>
            <a:ext cx="8730673" cy="1727652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Revenues include increase in rates to follow rate study: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Water increase 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Sewer increase 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Connection fees increase 5.5%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Increase in operating exp. is primarily due to the 5% increase in salary, normal benefits increases,  and an 11% increase in health insurance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CIP exp. is showing a decrease due to no additional projects starting this year – exp. include debt service and a $1.8 million contribution to fund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TCSD is increasing for debt payment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F2E73-D96E-59B6-D302-28C1B852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888" y="838200"/>
            <a:ext cx="8646224" cy="40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4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FY2024 25-Year Capital Improvement Plan (CIP)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($612.5 million)</a:t>
            </a:r>
          </a:p>
        </p:txBody>
      </p:sp>
      <p:pic>
        <p:nvPicPr>
          <p:cNvPr id="5" name="Picture 11" descr="F:\Goochland logo - Jons Edits\Color\GC_LogoTransBG.png">
            <a:extLst>
              <a:ext uri="{FF2B5EF4-FFF2-40B4-BE49-F238E27FC236}">
                <a16:creationId xmlns:a16="http://schemas.microsoft.com/office/drawing/2014/main" id="{93794650-6282-4E46-BCD7-F28D0E94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82CE9-557E-4F76-8A9D-B1ABD0396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07FF2-37C8-1284-B1BC-6B4EE2DF3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868" y="179126"/>
            <a:ext cx="9110264" cy="64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4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5438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Summary of FY2024 Budget Accomplishments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10744200" cy="4800599"/>
          </a:xfrm>
        </p:spPr>
        <p:txBody>
          <a:bodyPr anchor="t" anchorCtr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Continues to meet or exceed all financial policies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Includes 5% cost of living salary increases for County employees and market comparison increases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Public safety remains a priority – 9 new positions funded, additional 2% salary increase for all sheriff and fire-rescue personnel, additional 8% salary increase for all communications personnel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Education remains a priority - $1.25 million increase in local contribution, $19 million in school CIP projects including $15,000,000 for Goochland Elementary School.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Includes funding for necessary studies for upcoming projects for the community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No increase in real estate tax rate, TCSD tax rate, or personal property tax rate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Includes 100% tax relief for all personal vehicles valued up to $5,000, saving citizens from paying personal property taxes on approximately 9,000 vehicles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1EB9FCD7-44B5-4A98-A172-E31ACBCD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5537A-DA92-4A32-A210-4ACC7814C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5438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Budget Schedule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85800" y="1219200"/>
            <a:ext cx="10744200" cy="4952999"/>
          </a:xfrm>
        </p:spPr>
        <p:txBody>
          <a:bodyPr anchor="t" anchorCtr="0"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February 21, 2023</a:t>
            </a:r>
            <a:r>
              <a:rPr lang="en-US" sz="2800" dirty="0"/>
              <a:t>: County Administrator, Sheriff, Fire/EMS, Authorize Tax Rate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March 8, 2023</a:t>
            </a:r>
            <a:r>
              <a:rPr lang="en-US" sz="2800" dirty="0"/>
              <a:t>: District 4 &amp; 5 Townhall, Residence Inn at the Notch, 6:30 to 8:30 PM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March 14, 2023</a:t>
            </a:r>
            <a:r>
              <a:rPr lang="en-US" sz="2800" dirty="0"/>
              <a:t>:  County CIP FY2024-FY2048 Work Session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March 23, 2023:</a:t>
            </a:r>
            <a:r>
              <a:rPr lang="en-US" sz="2800" dirty="0"/>
              <a:t> District 1 Townhall, Byrd Elementary, 6:30 to 8:30 PM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March 30, 2023:</a:t>
            </a:r>
            <a:r>
              <a:rPr lang="en-US" sz="2800" dirty="0"/>
              <a:t> District 2 &amp; 3, Central Educational &amp; Cultural Center, 6:30 to 8:30 PM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1EB9FCD7-44B5-4A98-A172-E31ACBCDE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5537A-DA92-4A32-A210-4ACC7814C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5438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Budget Schedule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914400" y="1101804"/>
            <a:ext cx="10363200" cy="5222796"/>
          </a:xfrm>
        </p:spPr>
        <p:txBody>
          <a:bodyPr anchor="t" anchorCtr="0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April 4, 2023</a:t>
            </a:r>
            <a:r>
              <a:rPr lang="en-US" sz="2800" dirty="0"/>
              <a:t>:  Beginning at 6:00 pm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Tax Rate Public Hearing followed by,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TCSD Ad Valorem Rate Public Hearing followed by,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FY2024 Budget and Related Items Public Hearing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u="sng" dirty="0"/>
              <a:t>April 18, 2023</a:t>
            </a:r>
            <a:r>
              <a:rPr lang="en-US" sz="2800" dirty="0"/>
              <a:t>:   2:00 pm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Budget Adoption</a:t>
            </a:r>
          </a:p>
          <a:p>
            <a:pPr marL="18288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6AC2AC98-A4AC-49F3-B37D-F0A80105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52A2-72FD-442F-A4CA-4F54F120F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8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152400"/>
            <a:ext cx="7543800" cy="906382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Budget Process –Ongoing!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7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330388" y="906382"/>
            <a:ext cx="8229600" cy="47324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Listening to residents is ongoing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Formal Process started early October 2022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/>
              <a:t>November 2022 through January 2023: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Met with all County Departments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Met with all Constitutional Officer Departments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Met with Schools to review needs and requests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Held work sessions with Schools, County Departments, and Constitutional Officer Departments for Twenty Five-Year CIP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/>
              <a:t>Met with Board Members to establish priorities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146810"/>
            <a:ext cx="1905000" cy="15201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CF450-5153-479D-ABD5-61B396964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herd of cows in a field&#10;&#10;Description automatically generated with low confidence">
            <a:extLst>
              <a:ext uri="{FF2B5EF4-FFF2-40B4-BE49-F238E27FC236}">
                <a16:creationId xmlns:a16="http://schemas.microsoft.com/office/drawing/2014/main" id="{FD275488-286F-0375-E854-273DBF154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2" y="20706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A cow with a tag on its ear&#10;&#10;Description automatically generated with medium confidence">
            <a:extLst>
              <a:ext uri="{FF2B5EF4-FFF2-40B4-BE49-F238E27FC236}">
                <a16:creationId xmlns:a16="http://schemas.microsoft.com/office/drawing/2014/main" id="{3F84E78F-7531-27F5-6EC5-1066EFC9CD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97150"/>
            <a:ext cx="3679092" cy="376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0" y="32004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3" name="Picture 11" descr="F:\Goochland logo - Jons Edits\Color\GC_LogoTransB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1850"/>
            <a:ext cx="3810000" cy="2138951"/>
          </a:xfrm>
          <a:prstGeom prst="rect">
            <a:avLst/>
          </a:prstGeom>
          <a:noFill/>
        </p:spPr>
      </p:pic>
      <p:pic>
        <p:nvPicPr>
          <p:cNvPr id="5" name="Picture 11" descr="F:\Goochland logo - Jons Edits\Color\GC_LogoTransBG.png">
            <a:extLst>
              <a:ext uri="{FF2B5EF4-FFF2-40B4-BE49-F238E27FC236}">
                <a16:creationId xmlns:a16="http://schemas.microsoft.com/office/drawing/2014/main" id="{8518AB53-485A-4138-A9E8-BB3823FD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CCCF9B-142D-4BCC-880E-2A3F81C467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2400" y="6334927"/>
            <a:ext cx="2844800" cy="304800"/>
          </a:xfrm>
        </p:spPr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A body of water with trees around it&#10;&#10;Description automatically generated">
            <a:extLst>
              <a:ext uri="{FF2B5EF4-FFF2-40B4-BE49-F238E27FC236}">
                <a16:creationId xmlns:a16="http://schemas.microsoft.com/office/drawing/2014/main" id="{FE4F255D-2132-BB56-7C98-DA39B5A4BF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91" y="207060"/>
            <a:ext cx="4604309" cy="306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n 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99F9F16D-2D91-FF73-BD4B-57B80456E484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837609"/>
            <a:ext cx="4019302" cy="267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car driving on a road&#10;&#10;Description automatically generated with low confidence">
            <a:extLst>
              <a:ext uri="{FF2B5EF4-FFF2-40B4-BE49-F238E27FC236}">
                <a16:creationId xmlns:a16="http://schemas.microsoft.com/office/drawing/2014/main" id="{0A358ED1-17F7-4962-674B-7414FA09C22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97" y="3103012"/>
            <a:ext cx="4019303" cy="267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5273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BOARD OF SUPERVISORS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A1C15-A774-DFBD-5573-77CF204B5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442415"/>
            <a:ext cx="75914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COUNTY ADMINISTRATOR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B5849-AD17-2B31-099C-076CFD9F6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143000"/>
            <a:ext cx="7591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7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COMMUNITY ENGAGEMENT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AF5B5-28AF-9665-7FAC-2EEEA313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444592"/>
            <a:ext cx="75914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8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COUNTY ATTORNEY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AF8030-C3ED-AC27-F4BA-1664E7085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143000"/>
            <a:ext cx="7591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69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HUMAN RESOURCES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6132E-DE69-78C6-E5D5-967DC8228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223962"/>
            <a:ext cx="75914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COMMISSIONER OF REVENUE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1DFC0-C1AA-E92E-B5DA-75EB88629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04925"/>
            <a:ext cx="75914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9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COUNTY ASSESSOR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1EE07-D647-774C-61C9-7CAB8BC9C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883133"/>
            <a:ext cx="75914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81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TREASURER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1BE40-7A00-EE63-5718-BD1D6A7A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028700"/>
            <a:ext cx="75914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2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FINANCE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027FB-0F9C-953E-26C4-D671D4B41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85887"/>
            <a:ext cx="75914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543800" cy="753982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Budget Priorities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143000" y="1058782"/>
            <a:ext cx="9982200" cy="49610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/>
              <a:t>Consistent with Board Strategic Plan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/>
              <a:t>Conservative Approach to Revenue Projections and Expenditure Growth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/>
              <a:t>Seek Efficiencies and Cost Savings where possible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/>
              <a:t>Expand public safety service levels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200" dirty="0"/>
              <a:t>Meet or exceed all Financial Policy Requirements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Maintain competitive employee compensation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Support operations through expanded positions when possible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/>
              <a:t>Self-sustaining rates for utilities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2200" dirty="0"/>
          </a:p>
        </p:txBody>
      </p:sp>
      <p:pic>
        <p:nvPicPr>
          <p:cNvPr id="9" name="Picture 11" descr="F:\Goochland logo - Jons Edits\Color\GC_LogoTransBG.png">
            <a:extLst>
              <a:ext uri="{FF2B5EF4-FFF2-40B4-BE49-F238E27FC236}">
                <a16:creationId xmlns:a16="http://schemas.microsoft.com/office/drawing/2014/main" id="{BAFB9FFC-C679-477B-8DD7-C30357796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4F9FF-3BE6-47ED-8FE8-887528ABF2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46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PURCHASING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7FF12-99F1-1030-ED91-0341CAA92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85887"/>
            <a:ext cx="75914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97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INFORMATION SYSTEMS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5EB4D-3DAB-C9C2-A50D-D80B56F61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870915"/>
            <a:ext cx="7224712" cy="55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61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REGISTRAR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8C7AE-974D-177F-026A-E39195A13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883133"/>
            <a:ext cx="75914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27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NONDEPARTMENTAL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17F48-EF34-905F-10FE-1419D1F6D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00175"/>
            <a:ext cx="7591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8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CIRCUIT COURT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1FF0A-ADB8-5095-08C1-FDCA1430E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88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GENERAL DISTRICT COURT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1A883-4250-3701-9E24-A742B0E8D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00175"/>
            <a:ext cx="7591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72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CLERK OF THE CIRCUIT COURT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76F5C-E405-1994-FFB2-7342ED705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9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SHERIFF COURT RELATED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FEBDE-E268-7AC5-9E5A-32BC9FF53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295400"/>
            <a:ext cx="75914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09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COMMONWEALTH ATTORNEY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B2775-2578-B9C4-24A5-C021E1B9D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143000"/>
            <a:ext cx="7591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3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SHERIFF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7FD31-3161-D2BB-2113-BACD199AD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223962"/>
            <a:ext cx="75914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3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304800"/>
            <a:ext cx="75438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Long-Term Budget Impacts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85800" y="1447801"/>
            <a:ext cx="11353800" cy="4648199"/>
          </a:xfrm>
        </p:spPr>
        <p:txBody>
          <a:bodyPr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Impact of inflation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Potential recession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Continued desire from community for increased public safety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Growing community and population – increased calls for service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Public education funding from the Commonwealth and local needs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Constantly increasing health insurance costs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General assembly legislation and possible local mandates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FAF97-09D0-4393-844E-B7F4C7D14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831" y="304800"/>
            <a:ext cx="1709738" cy="1248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83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SHERIFF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CA3A5-04FB-DB41-351B-C57EC3622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143000"/>
            <a:ext cx="75914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64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SCHOOL RESOURCE OFFICER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7A109-73CD-2A93-5760-9EA305E61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442415"/>
            <a:ext cx="75914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2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FIRE &amp; RESCUE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62F1F-AD45-4A5C-225B-D1D65333E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000125"/>
            <a:ext cx="7591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286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FIRE &amp; RESCUE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A7C46-B2E1-B15F-C2F9-7F86DACD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934120"/>
            <a:ext cx="7591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2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EMERGENCY PLANNING FIRE GRANT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C3192-35AB-F49C-087E-3EC92AA1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442415"/>
            <a:ext cx="75914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4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CORRECTION DETENTION TRAINING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125DE-132F-627A-96C7-6F4463219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35884"/>
            <a:ext cx="75914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4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BUILDING INSPECTIONS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B59DE-3347-6FAD-36F7-15A5AE8FD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009650"/>
            <a:ext cx="75914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26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ANIMAL PROTECTION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F7429-B8B3-DEA2-F1AE-2C58B9AB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190625"/>
            <a:ext cx="75914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106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ANIMAL PROTECTION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564B6-45F4-B247-CFAA-7ABA62AA1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09700"/>
            <a:ext cx="75914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9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59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EMERGENCY COMMUNICATIONS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05F19-31CB-B5FC-BF23-C81E5245F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04925"/>
            <a:ext cx="75914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0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85296B-1ECF-AB46-0132-17B32302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457200"/>
            <a:ext cx="10058400" cy="12192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FY2024 Proposed Budget 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Over FY2023 Adopted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298C8-FAE7-C41D-2F01-66E3D2CD3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9E7F2-8873-7DD8-0855-FAD348828AC0}"/>
              </a:ext>
            </a:extLst>
          </p:cNvPr>
          <p:cNvSpPr txBox="1"/>
          <p:nvPr/>
        </p:nvSpPr>
        <p:spPr>
          <a:xfrm>
            <a:off x="4114800" y="6199286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 See next slides for further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BDB9F-A1E7-ED5C-BA1F-843D9740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7" y="1866900"/>
            <a:ext cx="84296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SHERIFF GRANTS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F849D-6BE9-BAD2-FFE5-F17DC610E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575" y="1442415"/>
            <a:ext cx="75914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60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EMERGENCY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B682A-8512-0D57-4CA2-19D559894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0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VIRGINIA JUVENILE COMMUNITY CRIME CONTROL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A214C-8EB8-E24B-2BD3-D403D878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201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CONVENIENCE CENTER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7856E-71F0-7B2B-98D7-E88A68EB3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838200"/>
            <a:ext cx="75914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183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GENERAL SERVICE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DF8ED-ECD2-35B1-A40F-FF3634B36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000125"/>
            <a:ext cx="7591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509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GENERAL SERVICE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5D085-4345-87F1-022E-A8E25F96B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71600"/>
            <a:ext cx="75914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037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GROUNDS 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8CBE-8131-B066-AB89-4EC4DFA7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04925"/>
            <a:ext cx="75914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80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HEALTH &amp; WELFARE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E383-460B-8ABA-DC40-3531DB0E1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867893"/>
            <a:ext cx="75914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50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DEPARTMENT OF SOCIAL SERVICES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FD71D-54EB-39CA-44EF-A35B1B9DD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914944"/>
            <a:ext cx="6996112" cy="57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10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69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PARKS &amp; RECREATION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Page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C8DB7-26F0-8554-4665-ACDB34858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181100"/>
            <a:ext cx="75914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32741E-1BF3-3804-CED3-5842A812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0" y="609600"/>
            <a:ext cx="8945880" cy="6096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Local Funding for Public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E7E4-9353-6B5C-7156-F00BA4F29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69486-3B27-43DB-7AF4-13A6D4CF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876425"/>
            <a:ext cx="8429625" cy="353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C65CE-A5FB-7A8D-1AA0-6964B5B535D4}"/>
              </a:ext>
            </a:extLst>
          </p:cNvPr>
          <p:cNvSpPr txBox="1"/>
          <p:nvPr/>
        </p:nvSpPr>
        <p:spPr>
          <a:xfrm>
            <a:off x="4405504" y="5940623"/>
            <a:ext cx="338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 Does not include OCS, CIP &amp; Schools</a:t>
            </a:r>
          </a:p>
        </p:txBody>
      </p:sp>
    </p:spTree>
    <p:extLst>
      <p:ext uri="{BB962C8B-B14F-4D97-AF65-F5344CB8AC3E}">
        <p14:creationId xmlns:p14="http://schemas.microsoft.com/office/powerpoint/2010/main" val="390731116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PARKS &amp; RECREATION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Page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0BC67-E7AC-790B-6782-3F0BCCD47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002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PAMUNKEY REGIONAL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8424C-CCDB-F5DC-E945-ACE6A5AF5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04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COMMUNITY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0ECA1-8952-7C0D-43B1-79288EA7F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200150"/>
            <a:ext cx="75914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61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PLANNING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DE434-824F-091E-9DBC-4EF492208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838200"/>
            <a:ext cx="75914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045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ENVIRONMENTAL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73506-A1B2-C0E0-5B66-5FB708E6C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990600"/>
            <a:ext cx="75914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2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ECONOMIC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5707F-D2C1-C459-98F0-C617297E1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838200"/>
            <a:ext cx="7300913" cy="54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3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PAYMENTS TO EDA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0F7F5-C1F5-949A-20A8-F53C409DC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71600"/>
            <a:ext cx="75914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99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VPI EXTENSION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4CA31-88C2-9338-80FE-73E9A6E65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217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DEBT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22060-A68B-62C0-F635-789A24861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447800"/>
            <a:ext cx="75914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168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79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TRANSFER TO OTHER FUNDS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424B1-5928-0CDE-ADE6-D36C0E285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1371600"/>
            <a:ext cx="75914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0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32741E-1BF3-3804-CED3-5842A812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533400"/>
            <a:ext cx="10058400" cy="83820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Local Contribution to School Operating Funds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E7E4-9353-6B5C-7156-F00BA4F29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9E445-0C57-71E0-3492-92BD676D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847850"/>
            <a:ext cx="84296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349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80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 OPERATING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57DAF-17B2-A44C-D2BA-841A1B93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942975"/>
            <a:ext cx="69151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931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81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 OPERATING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2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1AED4-5A56-DCC1-1164-C94708C2E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1285875"/>
            <a:ext cx="69151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67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82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 OPERATING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Page 3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38C1A-87E6-6BA1-2180-E8A014F4B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5" y="1264347"/>
            <a:ext cx="6353175" cy="53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09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83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 CIP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D30E8-21E7-D749-00FF-53677BE4A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95400"/>
            <a:ext cx="6915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405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84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 TCSD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4BAD0-07C5-56FB-AFA9-AD713B171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25" y="1299283"/>
            <a:ext cx="6915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828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F5762ADA-BECC-4EAA-ABB1-16FDFF58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C1189F5-7AE7-4823-BD90-D7FAE97331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85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58EF1A-25E2-73EC-D6BE-29A01B86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99415"/>
            <a:ext cx="8839200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UTILITIES EGPS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69B3B-1902-261D-9A5D-1405B410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19200"/>
            <a:ext cx="69151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90735" y="220582"/>
            <a:ext cx="8748665" cy="1143000"/>
          </a:xfrm>
        </p:spPr>
        <p:txBody>
          <a:bodyPr anchor="t" anchorCtr="0"/>
          <a:lstStyle/>
          <a:p>
            <a:pPr algn="ctr"/>
            <a:r>
              <a:rPr lang="en-US" sz="3200" dirty="0">
                <a:solidFill>
                  <a:schemeClr val="accent2"/>
                </a:solidFill>
              </a:rPr>
              <a:t>Total Taxable Assessed Real Estate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&amp; Personal Property Values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77B1F-ED4B-4F27-8FA3-4258A0A0A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8B989F-E26E-4ABF-84E1-A9987C44FE98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1" descr="F:\Goochland logo - Jons Edits\Color\GC_LogoTransBG.png">
            <a:extLst>
              <a:ext uri="{FF2B5EF4-FFF2-40B4-BE49-F238E27FC236}">
                <a16:creationId xmlns:a16="http://schemas.microsoft.com/office/drawing/2014/main" id="{10F7F6CC-3F5C-4D39-AB64-0FCB02CEC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867400"/>
            <a:ext cx="1371600" cy="77001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06BBE-52E1-3158-1462-E7BED2D8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5" y="2486025"/>
            <a:ext cx="7524750" cy="1885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2CB098-A52E-6436-F2B6-6186174D3808}"/>
              </a:ext>
            </a:extLst>
          </p:cNvPr>
          <p:cNvSpPr txBox="1"/>
          <p:nvPr/>
        </p:nvSpPr>
        <p:spPr>
          <a:xfrm>
            <a:off x="2333624" y="5410200"/>
            <a:ext cx="75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-Note: FY2024 Proposed Budget provides 100% PPTRA for personal vehicles valued up to $5,000.  This totals $907,000 in relief to citizens.</a:t>
            </a:r>
          </a:p>
        </p:txBody>
      </p:sp>
    </p:spTree>
    <p:extLst>
      <p:ext uri="{BB962C8B-B14F-4D97-AF65-F5344CB8AC3E}">
        <p14:creationId xmlns:p14="http://schemas.microsoft.com/office/powerpoint/2010/main" val="232219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GoochlandCounty">
      <a:dk1>
        <a:srgbClr val="231F20"/>
      </a:dk1>
      <a:lt1>
        <a:srgbClr val="FFFFFF"/>
      </a:lt1>
      <a:dk2>
        <a:srgbClr val="04456F"/>
      </a:dk2>
      <a:lt2>
        <a:srgbClr val="578A3D"/>
      </a:lt2>
      <a:accent1>
        <a:srgbClr val="C4151C"/>
      </a:accent1>
      <a:accent2>
        <a:srgbClr val="FFD400"/>
      </a:accent2>
      <a:accent3>
        <a:srgbClr val="04456F"/>
      </a:accent3>
      <a:accent4>
        <a:srgbClr val="F58245"/>
      </a:accent4>
      <a:accent5>
        <a:srgbClr val="578A3D"/>
      </a:accent5>
      <a:accent6>
        <a:srgbClr val="8F9194"/>
      </a:accent6>
      <a:hlink>
        <a:srgbClr val="6699FF"/>
      </a:hlink>
      <a:folHlink>
        <a:srgbClr val="7030A0"/>
      </a:folHlink>
    </a:clrScheme>
    <a:fontScheme name="GoochlandCounty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EC9D9D421B4D4CBDE15A823F1CD035" ma:contentTypeVersion="8" ma:contentTypeDescription="Create a new document." ma:contentTypeScope="" ma:versionID="31ec3021b313b96f61c7ac56fac3fa33">
  <xsd:schema xmlns:xsd="http://www.w3.org/2001/XMLSchema" xmlns:xs="http://www.w3.org/2001/XMLSchema" xmlns:p="http://schemas.microsoft.com/office/2006/metadata/properties" xmlns:ns3="3ebebcbd-6f73-48a0-b43b-e9494d189ce7" targetNamespace="http://schemas.microsoft.com/office/2006/metadata/properties" ma:root="true" ma:fieldsID="0f0db4bd40506d6be2b0d85ff3b96971" ns3:_="">
    <xsd:import namespace="3ebebcbd-6f73-48a0-b43b-e9494d189c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ebcbd-6f73-48a0-b43b-e9494d189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0654F-9AAA-4888-A9E3-CA0276C0502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3ebebcbd-6f73-48a0-b43b-e9494d189ce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A86EE9-5793-403F-8183-925D57CC81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3C000-879A-41D2-A0A8-3305972AC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ebcbd-6f73-48a0-b43b-e9494d189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Goochland_PowerpointTemplate--Draft</Template>
  <TotalTime>12860</TotalTime>
  <Words>1797</Words>
  <Application>Microsoft Office PowerPoint</Application>
  <PresentationFormat>Widescreen</PresentationFormat>
  <Paragraphs>438</Paragraphs>
  <Slides>85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Franklin Gothic Book</vt:lpstr>
      <vt:lpstr>Wingdings</vt:lpstr>
      <vt:lpstr>Elemental</vt:lpstr>
      <vt:lpstr>Goochland County Administrator  FY2024 Proposed Budget</vt:lpstr>
      <vt:lpstr>Presentation and Full County Administrator Recommended Budget is available at: http://www.goochlandva.us/</vt:lpstr>
      <vt:lpstr>Budget Process –Ongoing!</vt:lpstr>
      <vt:lpstr>Budget Priorities</vt:lpstr>
      <vt:lpstr>Long-Term Budget Impacts </vt:lpstr>
      <vt:lpstr>FY2024 Proposed Budget  Over FY2023 Adopted Budget</vt:lpstr>
      <vt:lpstr>Local Funding for Public Safety</vt:lpstr>
      <vt:lpstr>Local Contribution to School Operating Funds</vt:lpstr>
      <vt:lpstr>Total Taxable Assessed Real Estate &amp; Personal Property Values</vt:lpstr>
      <vt:lpstr>FY2024 Proposed All Funds Revenue Budget ($138.8 million)</vt:lpstr>
      <vt:lpstr>FY2024 Proposed General Fund Revenue  ($86.5 million)</vt:lpstr>
      <vt:lpstr>FY2024 Proposed Schools Revenue ($40.7 million)</vt:lpstr>
      <vt:lpstr>FY2024 General Fund Revenues By Category</vt:lpstr>
      <vt:lpstr>FY2024 Proposed All Funds Expenditure Budget ($138.7 million)</vt:lpstr>
      <vt:lpstr>FY2024 Proposed General Fund Operating Expenditures  ($51.4 million)</vt:lpstr>
      <vt:lpstr>FY2024 Proposed Schools Expense ($40.7 million)</vt:lpstr>
      <vt:lpstr>BENCHMARK BREAKDOWN BY DEPARTMENT</vt:lpstr>
      <vt:lpstr>GENERAL GOVERNMENT</vt:lpstr>
      <vt:lpstr>JUDICIAL</vt:lpstr>
      <vt:lpstr>PUBLIC SAFETY</vt:lpstr>
      <vt:lpstr>GENERAL SERVICES</vt:lpstr>
      <vt:lpstr>HEALTH &amp; WELFARE</vt:lpstr>
      <vt:lpstr>PARKS, REC &amp; CULTURAL</vt:lpstr>
      <vt:lpstr>COMMUNITY DEVELOPMENT</vt:lpstr>
      <vt:lpstr>UTILITIES</vt:lpstr>
      <vt:lpstr>FY2024 25-Year Capital Improvement Plan (CIP) ($612.5 million)</vt:lpstr>
      <vt:lpstr>Summary of FY2024 Budget Accomplishments </vt:lpstr>
      <vt:lpstr>Budget Schedule </vt:lpstr>
      <vt:lpstr>Budget Schedule </vt:lpstr>
      <vt:lpstr>Questions?</vt:lpstr>
      <vt:lpstr>BOARD OF SUPERVISORS</vt:lpstr>
      <vt:lpstr>COUNTY ADMINISTRATOR</vt:lpstr>
      <vt:lpstr>COMMUNITY ENGAGEMENT</vt:lpstr>
      <vt:lpstr>COUNTY ATTORNEY</vt:lpstr>
      <vt:lpstr>HUMAN RESOURCES</vt:lpstr>
      <vt:lpstr>COMMISSIONER OF REVENUE</vt:lpstr>
      <vt:lpstr>COUNTY ASSESSOR</vt:lpstr>
      <vt:lpstr>TREASURER</vt:lpstr>
      <vt:lpstr>FINANCE</vt:lpstr>
      <vt:lpstr>PURCHASING</vt:lpstr>
      <vt:lpstr>INFORMATION SYSTEMS</vt:lpstr>
      <vt:lpstr>REGISTRAR</vt:lpstr>
      <vt:lpstr>NONDEPARTMENTAL</vt:lpstr>
      <vt:lpstr>CIRCUIT COURT</vt:lpstr>
      <vt:lpstr>GENERAL DISTRICT COURT</vt:lpstr>
      <vt:lpstr>CLERK OF THE CIRCUIT COURT</vt:lpstr>
      <vt:lpstr>SHERIFF COURT RELATED</vt:lpstr>
      <vt:lpstr>COMMONWEALTH ATTORNEY</vt:lpstr>
      <vt:lpstr>SHERIFF Page 1</vt:lpstr>
      <vt:lpstr>SHERIFF Page 2</vt:lpstr>
      <vt:lpstr>SCHOOL RESOURCE OFFICER</vt:lpstr>
      <vt:lpstr>FIRE &amp; RESCUE Page 1</vt:lpstr>
      <vt:lpstr>FIRE &amp; RESCUE Page 2</vt:lpstr>
      <vt:lpstr>EMERGENCY PLANNING FIRE GRANT</vt:lpstr>
      <vt:lpstr>CORRECTION DETENTION TRAINING</vt:lpstr>
      <vt:lpstr>BUILDING INSPECTIONS</vt:lpstr>
      <vt:lpstr>ANIMAL PROTECTION Page 1</vt:lpstr>
      <vt:lpstr>ANIMAL PROTECTION Page 2</vt:lpstr>
      <vt:lpstr>EMERGENCY COMMUNICATIONS</vt:lpstr>
      <vt:lpstr>SHERIFF GRANTS</vt:lpstr>
      <vt:lpstr>EMERGENCY TECHNOLOGY</vt:lpstr>
      <vt:lpstr>VIRGINIA JUVENILE COMMUNITY CRIME CONTROL</vt:lpstr>
      <vt:lpstr>CONVENIENCE CENTER</vt:lpstr>
      <vt:lpstr>GENERAL SERVICE Page 1</vt:lpstr>
      <vt:lpstr>GENERAL SERVICE Page 2</vt:lpstr>
      <vt:lpstr>GROUNDS MANAGEMENT</vt:lpstr>
      <vt:lpstr>HEALTH &amp; WELFARE</vt:lpstr>
      <vt:lpstr>DEPARTMENT OF SOCIAL SERVICES</vt:lpstr>
      <vt:lpstr>PARKS &amp; RECREATION Page 1</vt:lpstr>
      <vt:lpstr>PARKS &amp; RECREATION Page 2</vt:lpstr>
      <vt:lpstr>PAMUNKEY REGIONAL LIBRARY</vt:lpstr>
      <vt:lpstr>COMMUNITY DEVELOPMENT</vt:lpstr>
      <vt:lpstr>PLANNING</vt:lpstr>
      <vt:lpstr>ENVIRONMENTAL</vt:lpstr>
      <vt:lpstr>ECONOMIC DEVELOPMENT</vt:lpstr>
      <vt:lpstr>PAYMENTS TO EDA</vt:lpstr>
      <vt:lpstr>VPI EXTENSION PROGRAM</vt:lpstr>
      <vt:lpstr>DEBT SERVICE</vt:lpstr>
      <vt:lpstr>TRANSFER TO OTHER FUNDS</vt:lpstr>
      <vt:lpstr>UTILITIES OPERATING</vt:lpstr>
      <vt:lpstr>UTILITIES OPERATING Page 2</vt:lpstr>
      <vt:lpstr>UTILITIES OPERATING Page 3</vt:lpstr>
      <vt:lpstr>UTILITIES CIP</vt:lpstr>
      <vt:lpstr>UTILITIES TCSD</vt:lpstr>
      <vt:lpstr>UTILITIES EGPS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Goochland County Administrator FY2022 Proposed Budget</dc:title>
  <dc:creator>Wack, John</dc:creator>
  <cp:lastModifiedBy>Cave, Carla</cp:lastModifiedBy>
  <cp:revision>614</cp:revision>
  <cp:lastPrinted>2022-02-15T17:39:36Z</cp:lastPrinted>
  <dcterms:created xsi:type="dcterms:W3CDTF">2015-10-19T18:08:29Z</dcterms:created>
  <dcterms:modified xsi:type="dcterms:W3CDTF">2023-03-02T15:40:15Z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0x01010056EC9D9D421B4D4CBDE15A823F1CD035</vt:lpwstr>
  </property>
</Properties>
</file>